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15"/>
  </p:notesMasterIdLst>
  <p:sldIdLst>
    <p:sldId id="257" r:id="rId2"/>
    <p:sldId id="281" r:id="rId3"/>
    <p:sldId id="276" r:id="rId4"/>
    <p:sldId id="258" r:id="rId5"/>
    <p:sldId id="285" r:id="rId6"/>
    <p:sldId id="286" r:id="rId7"/>
    <p:sldId id="292" r:id="rId8"/>
    <p:sldId id="267" r:id="rId9"/>
    <p:sldId id="259" r:id="rId10"/>
    <p:sldId id="274" r:id="rId11"/>
    <p:sldId id="278" r:id="rId12"/>
    <p:sldId id="300" r:id="rId13"/>
    <p:sldId id="301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7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BC44"/>
    <a:srgbClr val="4CC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96" autoAdjust="0"/>
    <p:restoredTop sz="94434" autoAdjust="0"/>
  </p:normalViewPr>
  <p:slideViewPr>
    <p:cSldViewPr snapToGrid="0" snapToObjects="1">
      <p:cViewPr varScale="1">
        <p:scale>
          <a:sx n="69" d="100"/>
          <a:sy n="69" d="100"/>
        </p:scale>
        <p:origin x="1512" y="78"/>
      </p:cViewPr>
      <p:guideLst>
        <p:guide orient="horz" pos="57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5E66E5-2ED4-40CE-886D-9A11BADE4278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1935C8-3806-45E7-9A17-9331193CE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86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CD3647-CC01-4DEB-94AD-D2CCB2610422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351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DC3359-DC18-476F-8E3F-4CFA8EEB607C}" type="slidenum">
              <a:rPr lang="en-US" smtClean="0"/>
              <a:pPr>
                <a:spcBef>
                  <a:spcPct val="0"/>
                </a:spcBef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084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93100" y="5803900"/>
            <a:ext cx="3667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sto MT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smtClean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F36AF-C4C3-49C1-B184-2790200986B3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19BA-61FE-4D70-B29D-BEACBB3CE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97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1D4FD-213B-40BC-8462-0049622B0D8B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206D8-5E49-4196-B002-685CF1C00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53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FA19C7C-4602-4D2E-9DBD-595BCB0EB021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A2896-EF60-4FF2-93A5-FFF8235FE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1339CC9-5719-4BD2-B31B-813CDD7A8891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1DC93-FE48-4355-B4B7-572A4669C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1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2582BBC-5CE1-4FB1-88F4-D54B7B1B8C07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2C53-B803-4279-B37B-9194D7332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48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B301C-96F8-4682-8D65-9CD86A628493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D5D08-2E65-4C6A-80DB-82B4B280B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8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39E55-71F2-4B95-84ED-89270A7081AB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93178-5218-4961-8491-A8EE7B173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50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C1EC-EF8D-475D-B81F-935195ACFB99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E5CBA-7B90-48F5-9C01-471E9014E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90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2234E-9827-4936-8F9C-2E8F159F001A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48045-3237-4574-A74D-ADA2B5D26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8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525F-0791-481D-BF6B-0F9EDA04E562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377D4-1F38-4820-A30D-ED4674CAE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0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93100" y="5803900"/>
            <a:ext cx="3667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sto MT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smtClean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956BAD1-6F24-4DF0-976E-961EDC569FAB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14462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43BED42-0D02-45B6-AD04-9346F7C71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5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3C34B-78B3-4C5F-942D-296E06CBB951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EDE5D-5B91-41E1-8281-3B846440D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1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D4F2-0618-4E0A-B625-46A4F3ADA21A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9814-3E98-41FF-9A37-B91E04D95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CECAF-0261-4461-8234-EC9A27C33956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D90D3-51D7-479D-B03B-AB81D98D2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9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BAAEB-9402-482A-AB75-09042A318D95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701DC-BCA6-4128-A13E-CC88DA885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9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7912-38AF-4D54-8ED7-CCC607A027F2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DF98-AF4D-4B36-BA67-3607F640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3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96C0-6F97-48C9-83C2-F14C052DE78D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A9503-6584-4834-846C-317692C8A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5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4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9775" y="2770188"/>
            <a:ext cx="76628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B41BC6-5B0D-4605-9175-50E267F1C402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8ACCC38B-5655-4677-BB3D-EEE6B0416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8" r:id="rId2"/>
    <p:sldLayoutId id="2147483869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70" r:id="rId10"/>
    <p:sldLayoutId id="2147483871" r:id="rId11"/>
    <p:sldLayoutId id="2147483872" r:id="rId12"/>
    <p:sldLayoutId id="2147483873" r:id="rId13"/>
    <p:sldLayoutId id="2147483865" r:id="rId14"/>
    <p:sldLayoutId id="2147483866" r:id="rId15"/>
    <p:sldLayoutId id="2147483874" r:id="rId16"/>
    <p:sldLayoutId id="214748386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sz="22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5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6" descr="RHUB_NEW_LOGO_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1509713"/>
            <a:ext cx="32004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06400" y="3935195"/>
            <a:ext cx="8001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3600" dirty="0">
                <a:solidFill>
                  <a:srgbClr val="0E169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dobe 黑体 Std R"/>
                <a:ea typeface="Adobe 黑体 Std R"/>
                <a:cs typeface="Adobe 黑体 Std R"/>
              </a:rPr>
              <a:t>六合一融合会议和远程协助服务器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06700" y="5171605"/>
            <a:ext cx="401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</a:defRPr>
            </a:lvl9pPr>
          </a:lstStyle>
          <a:p>
            <a:pPr eaLnBrk="1" hangingPunct="1">
              <a:defRPr/>
            </a:pPr>
            <a:r>
              <a:rPr kumimoji="1" lang="en-US" altLang="zh-CN" sz="2400" dirty="0" smtClean="0">
                <a:solidFill>
                  <a:srgbClr val="0E16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SimSun" pitchFamily="2" charset="-122"/>
              </a:rPr>
              <a:t>http://www.rhubcom.cn</a:t>
            </a:r>
            <a:endParaRPr lang="en-US" altLang="en-US" sz="2400" dirty="0" smtClean="0"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38213"/>
          </a:xfrm>
        </p:spPr>
        <p:txBody>
          <a:bodyPr/>
          <a:lstStyle/>
          <a:p>
            <a:pPr eaLnBrk="1" hangingPunct="1"/>
            <a:r>
              <a:rPr lang="zh-CN" altLang="en-US" sz="4400" dirty="0" smtClean="0">
                <a:solidFill>
                  <a:srgbClr val="FFFFFF"/>
                </a:solidFill>
                <a:latin typeface="Adobe 黑体 Std R" charset="-122"/>
                <a:ea typeface="Adobe 黑体 Std R" charset="-122"/>
              </a:rPr>
              <a:t>美国硅谷佳美迅通信技术公司</a:t>
            </a:r>
            <a:endParaRPr lang="en-US" altLang="zh-CN" sz="4400" dirty="0" smtClean="0">
              <a:solidFill>
                <a:srgbClr val="FFFFFF"/>
              </a:solidFill>
              <a:latin typeface="Adobe 黑体 Std R" charset="-122"/>
              <a:ea typeface="Adobe 黑体 Std R" charset="-122"/>
            </a:endParaRPr>
          </a:p>
        </p:txBody>
      </p:sp>
      <p:pic>
        <p:nvPicPr>
          <p:cNvPr id="9" name="Picture 10" descr="TM2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56" y="2511425"/>
            <a:ext cx="28590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14288"/>
            <a:ext cx="8077200" cy="1031875"/>
          </a:xfrm>
        </p:spPr>
        <p:txBody>
          <a:bodyPr/>
          <a:lstStyle/>
          <a:p>
            <a:pPr eaLnBrk="1" hangingPunct="1"/>
            <a:r>
              <a:rPr lang="zh-CN" altLang="en-US" sz="4400" smtClean="0">
                <a:latin typeface="Adobe 黑体 Std R" charset="-122"/>
                <a:ea typeface="Adobe 黑体 Std R" charset="-122"/>
              </a:rPr>
              <a:t>佳美迅</a:t>
            </a:r>
            <a:r>
              <a:rPr lang="en-US" altLang="zh-CN" sz="4400" smtClean="0">
                <a:latin typeface="Adobe 黑体 Std R" charset="-122"/>
                <a:ea typeface="Adobe 黑体 Std R" charset="-122"/>
              </a:rPr>
              <a:t>VoIP &amp; PSTN </a:t>
            </a:r>
            <a:r>
              <a:rPr lang="zh-CN" altLang="en-US" sz="4400" smtClean="0">
                <a:latin typeface="Adobe 黑体 Std R" charset="-122"/>
                <a:ea typeface="Adobe 黑体 Std R" charset="-122"/>
              </a:rPr>
              <a:t>语音会议</a:t>
            </a:r>
            <a:endParaRPr lang="en-US" altLang="zh-CN" sz="4400" smtClean="0">
              <a:latin typeface="Adobe 黑体 Std R" charset="-122"/>
              <a:ea typeface="Adobe 黑体 Std R" charset="-122"/>
            </a:endParaRPr>
          </a:p>
        </p:txBody>
      </p:sp>
      <p:pic>
        <p:nvPicPr>
          <p:cNvPr id="2560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2838"/>
            <a:ext cx="9144000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7"/>
          <p:cNvGrpSpPr>
            <a:grpSpLocks/>
          </p:cNvGrpSpPr>
          <p:nvPr/>
        </p:nvGrpSpPr>
        <p:grpSpPr bwMode="auto">
          <a:xfrm>
            <a:off x="482600" y="3117850"/>
            <a:ext cx="8445500" cy="3740150"/>
            <a:chOff x="482600" y="3117273"/>
            <a:chExt cx="8445500" cy="3740727"/>
          </a:xfrm>
        </p:grpSpPr>
        <p:pic>
          <p:nvPicPr>
            <p:cNvPr id="25605" name="Picture 26" descr="RHUB_NEW_LOGO_3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5857875"/>
              <a:ext cx="11557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5694363"/>
              <a:ext cx="3870325" cy="1163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013" y="5661025"/>
              <a:ext cx="3522662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3754438" y="3117273"/>
              <a:ext cx="1649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300288" y="3493569"/>
              <a:ext cx="12700" cy="11622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942138" y="3464990"/>
              <a:ext cx="0" cy="11622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14288"/>
            <a:ext cx="8077200" cy="1031875"/>
          </a:xfrm>
        </p:spPr>
        <p:txBody>
          <a:bodyPr/>
          <a:lstStyle/>
          <a:p>
            <a:pPr eaLnBrk="1" hangingPunct="1"/>
            <a:r>
              <a:rPr lang="en-US" altLang="zh-CN" sz="4400" dirty="0" smtClean="0">
                <a:latin typeface="Adobe 黑体 Std R" charset="-122"/>
                <a:ea typeface="Adobe 黑体 Std R" charset="-122"/>
              </a:rPr>
              <a:t>HD</a:t>
            </a:r>
            <a:r>
              <a:rPr lang="zh-CN" altLang="en-US" sz="4400" dirty="0" smtClean="0">
                <a:latin typeface="Adobe 黑体 Std R" charset="-122"/>
                <a:ea typeface="Adobe 黑体 Std R" charset="-122"/>
              </a:rPr>
              <a:t>高清，桌面视频会议</a:t>
            </a:r>
            <a:endParaRPr lang="en-US" altLang="zh-CN" sz="4400" dirty="0" smtClean="0">
              <a:latin typeface="Adobe 黑体 Std R" charset="-122"/>
              <a:ea typeface="Adobe 黑体 Std R" charset="-122"/>
            </a:endParaRPr>
          </a:p>
        </p:txBody>
      </p:sp>
      <p:pic>
        <p:nvPicPr>
          <p:cNvPr id="26627" name="Picture 26" descr="RHUB_NEW_LOGO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57875"/>
            <a:ext cx="1155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5494338" y="2074863"/>
            <a:ext cx="45561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 sz="2200">
                <a:solidFill>
                  <a:srgbClr val="595959"/>
                </a:solidFill>
                <a:latin typeface="Calisto MT" panose="02040603050505030304" pitchFamily="18" charset="0"/>
              </a:defRPr>
            </a:lvl1pPr>
            <a:lvl2pPr marL="803275" indent="-342900">
              <a:spcBef>
                <a:spcPts val="600"/>
              </a:spcBef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 sz="2000">
                <a:solidFill>
                  <a:srgbClr val="595959"/>
                </a:solidFill>
                <a:latin typeface="Calisto MT" panose="02040603050505030304" pitchFamily="18" charset="0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>
                <a:srgbClr val="0A3363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最先进的视频算法</a:t>
            </a:r>
            <a:endParaRPr lang="en-US" altLang="zh-CN" sz="2800" dirty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>
                <a:srgbClr val="0A3363"/>
              </a:buClr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100Kbps</a:t>
            </a:r>
            <a:r>
              <a:rPr lang="zh-CN" altLang="en-US" sz="2800" dirty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最小带宽</a:t>
            </a:r>
            <a:endParaRPr lang="en-US" altLang="zh-CN" sz="2800" dirty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>
                <a:srgbClr val="0A3363"/>
              </a:buClr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30</a:t>
            </a:r>
            <a:r>
              <a:rPr lang="zh-CN" altLang="en-US" sz="2800" dirty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方并发视频</a:t>
            </a:r>
            <a:endParaRPr lang="en-US" altLang="zh-CN" sz="2800" dirty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>
                <a:srgbClr val="0A3363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支持移动设</a:t>
            </a:r>
            <a:r>
              <a:rPr lang="zh-CN" altLang="en-US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备</a:t>
            </a:r>
            <a:endParaRPr lang="en-US" altLang="zh-CN" sz="2800" dirty="0" smtClean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>
                <a:srgbClr val="0A3363"/>
              </a:buClr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适合于会议室部署</a:t>
            </a:r>
            <a:endParaRPr lang="en-US" altLang="zh-CN" sz="2800" dirty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>
                <a:srgbClr val="0A3363"/>
              </a:buClr>
              <a:buFont typeface="Wingdings" panose="05000000000000000000" pitchFamily="2" charset="2"/>
              <a:buChar char="Ø"/>
            </a:pPr>
            <a:endParaRPr lang="en-US" altLang="zh-CN" sz="2800" dirty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</p:txBody>
      </p:sp>
      <p:pic>
        <p:nvPicPr>
          <p:cNvPr id="26629" name="Picture 9" descr="http://www.rhubcom.cn/c5/images/video-conferencing-im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4863"/>
            <a:ext cx="56578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3438" y="82550"/>
            <a:ext cx="7772400" cy="1008063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latin typeface="Adobe 黑体 Std R" charset="-122"/>
                <a:ea typeface="Adobe 黑体 Std R" charset="-122"/>
              </a:rPr>
              <a:t>RHUB </a:t>
            </a:r>
            <a:r>
              <a:rPr lang="zh-CN" altLang="en-US" b="1" smtClean="0">
                <a:latin typeface="Adobe 黑体 Std R" charset="-122"/>
                <a:ea typeface="Adobe 黑体 Std R" charset="-122"/>
              </a:rPr>
              <a:t>客户</a:t>
            </a:r>
            <a:endParaRPr lang="en-US" altLang="zh-CN" b="1" smtClean="0">
              <a:latin typeface="Adobe 黑体 Std R" charset="-122"/>
              <a:ea typeface="Adobe 黑体 Std R" charset="-122"/>
            </a:endParaRPr>
          </a:p>
        </p:txBody>
      </p:sp>
      <p:pic>
        <p:nvPicPr>
          <p:cNvPr id="24579" name="Picture 5" descr="Hita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268413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logit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1420813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sandian_national_l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60650"/>
            <a:ext cx="1371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michigan-ed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3949700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 descr="Boe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1357313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 descr="AirTr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2508250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1" descr="UW-Madis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1420813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2" descr="times_new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3810000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3" descr="kansas_dept_agricultu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86200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4" descr="Del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2584450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5" descr="Ball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2584450"/>
            <a:ext cx="1095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6" descr="Apollo_Manageme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3886200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7" descr="AR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5030788"/>
            <a:ext cx="1257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8" descr="arizona_state_universit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4960938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9" descr="dnh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5030788"/>
            <a:ext cx="7810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20" descr="centraldesktop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4916488"/>
            <a:ext cx="259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6" descr="RHUB_NEW_LOGO_3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11" y="5931858"/>
            <a:ext cx="1155998" cy="322716"/>
          </a:xfrm>
          <a:prstGeom prst="rect">
            <a:avLst/>
          </a:prstGeom>
          <a:noFill/>
          <a:ln>
            <a:noFill/>
          </a:ln>
          <a:effectLst>
            <a:glow rad="203200">
              <a:schemeClr val="bg1">
                <a:alpha val="47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001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35013" y="165100"/>
            <a:ext cx="7772400" cy="746125"/>
          </a:xfrm>
        </p:spPr>
        <p:txBody>
          <a:bodyPr/>
          <a:lstStyle/>
          <a:p>
            <a:pPr eaLnBrk="1" hangingPunct="1"/>
            <a:r>
              <a:rPr lang="en-US" altLang="zh-CN" sz="4400" b="1" smtClean="0">
                <a:solidFill>
                  <a:srgbClr val="FFFFFF"/>
                </a:solidFill>
                <a:latin typeface="Adobe 黑体 Std R" charset="-122"/>
                <a:ea typeface="Adobe 黑体 Std R" charset="-122"/>
              </a:rPr>
              <a:t>RHUB</a:t>
            </a:r>
            <a:r>
              <a:rPr lang="zh-CN" altLang="en-US" sz="4400" b="1" smtClean="0">
                <a:solidFill>
                  <a:srgbClr val="FFFFFF"/>
                </a:solidFill>
                <a:latin typeface="Adobe 黑体 Std R" charset="-122"/>
                <a:ea typeface="Adobe 黑体 Std R" charset="-122"/>
              </a:rPr>
              <a:t>所获奖项与荣誉</a:t>
            </a:r>
            <a:endParaRPr lang="en-US" altLang="zh-CN" sz="4400" b="1" smtClean="0">
              <a:solidFill>
                <a:srgbClr val="FFFFFF"/>
              </a:solidFill>
              <a:latin typeface="Adobe 黑体 Std R" charset="-122"/>
              <a:ea typeface="Adobe 黑体 Std R" charset="-122"/>
            </a:endParaRPr>
          </a:p>
        </p:txBody>
      </p:sp>
      <p:pic>
        <p:nvPicPr>
          <p:cNvPr id="25603" name="Picture 20" descr="gcn_logo_exten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403350"/>
            <a:ext cx="18002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2" descr="web conferenc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795588"/>
            <a:ext cx="11334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4" descr="ComSol-poty-07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640138"/>
            <a:ext cx="16668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6" descr="CRN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5491163"/>
            <a:ext cx="8493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8" descr="CRN_top_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403350"/>
            <a:ext cx="6588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30" descr="ComSol-poty-08_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262188"/>
            <a:ext cx="15827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32" descr="remote access softwa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640138"/>
            <a:ext cx="833438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34" descr="wainhouse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5491163"/>
            <a:ext cx="17002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6" descr="NGN_Leadership_09_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2262188"/>
            <a:ext cx="14081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38" descr="channel_web_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479550"/>
            <a:ext cx="1600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40" descr="infosecurity_awards200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640138"/>
            <a:ext cx="833438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42" descr="unified_communications_award200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5110163"/>
            <a:ext cx="13335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6" descr="RHUB_NEW_LOGO_30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11" y="5931858"/>
            <a:ext cx="1155998" cy="322716"/>
          </a:xfrm>
          <a:prstGeom prst="rect">
            <a:avLst/>
          </a:prstGeom>
          <a:noFill/>
          <a:ln>
            <a:noFill/>
          </a:ln>
          <a:effectLst>
            <a:glow rad="203200">
              <a:schemeClr val="bg1">
                <a:alpha val="47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095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38213"/>
          </a:xfrm>
        </p:spPr>
        <p:txBody>
          <a:bodyPr/>
          <a:lstStyle/>
          <a:p>
            <a:pPr eaLnBrk="1" hangingPunct="1"/>
            <a:r>
              <a:rPr lang="zh-CN" altLang="en-US" sz="4400" smtClean="0">
                <a:solidFill>
                  <a:srgbClr val="FFFFFF"/>
                </a:solidFill>
                <a:latin typeface="Adobe 黑体 Std R" charset="-122"/>
                <a:ea typeface="Adobe 黑体 Std R" charset="-122"/>
              </a:rPr>
              <a:t>佳美迅通讯公司</a:t>
            </a:r>
            <a:endParaRPr lang="en-US" altLang="zh-CN" sz="4400" smtClean="0">
              <a:solidFill>
                <a:srgbClr val="FFFFFF"/>
              </a:solidFill>
              <a:latin typeface="Adobe 黑体 Std R" charset="-122"/>
              <a:ea typeface="Adobe 黑体 Std R" charset="-122"/>
            </a:endParaRPr>
          </a:p>
        </p:txBody>
      </p:sp>
      <p:pic>
        <p:nvPicPr>
          <p:cNvPr id="13315" name="Picture 26" descr="RHUB_NEW_LOGO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57875"/>
            <a:ext cx="1155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685800" y="1518082"/>
            <a:ext cx="8096827" cy="356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 sz="2200">
                <a:solidFill>
                  <a:srgbClr val="595959"/>
                </a:solidFill>
                <a:latin typeface="Calisto MT" panose="02040603050505030304" pitchFamily="18" charset="0"/>
              </a:defRPr>
            </a:lvl1pPr>
            <a:lvl2pPr marL="803275" indent="-342900">
              <a:spcBef>
                <a:spcPts val="600"/>
              </a:spcBef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 sz="2000">
                <a:solidFill>
                  <a:srgbClr val="595959"/>
                </a:solidFill>
                <a:latin typeface="Calisto MT" panose="02040603050505030304" pitchFamily="18" charset="0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>
                <a:srgbClr val="0A3363"/>
              </a:buClr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2003</a:t>
            </a:r>
            <a:r>
              <a:rPr lang="zh-CN" altLang="en-US" sz="2800" dirty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年开始研发网络会议</a:t>
            </a:r>
            <a:endParaRPr lang="en-US" altLang="zh-CN" sz="2800" dirty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>
                <a:srgbClr val="0A3363"/>
              </a:buClr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2005</a:t>
            </a:r>
            <a:r>
              <a:rPr lang="zh-CN" altLang="en-US" sz="2800" dirty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年成立于美国硅谷</a:t>
            </a:r>
            <a:endParaRPr lang="en-US" altLang="zh-CN" sz="2800" dirty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>
                <a:srgbClr val="0A3363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已在全球拥有超过三千客户和二百万的终端用</a:t>
            </a:r>
            <a:r>
              <a:rPr lang="zh-CN" altLang="en-US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户</a:t>
            </a:r>
            <a:endParaRPr lang="en-US" altLang="zh-CN" sz="2800" dirty="0" smtClean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>
                <a:srgbClr val="0A3363"/>
              </a:buClr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独家生产融合会议及远程协助服务器</a:t>
            </a:r>
            <a:endParaRPr lang="en-US" altLang="zh-CN" sz="2800" dirty="0" smtClean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>
                <a:srgbClr val="0A3363"/>
              </a:buClr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2014</a:t>
            </a:r>
            <a:r>
              <a:rPr lang="zh-CN" altLang="en-US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年，在网络会议服务平台方面，列世界前三</a:t>
            </a:r>
            <a:endParaRPr lang="en-US" altLang="zh-CN" sz="2800" dirty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14288"/>
            <a:ext cx="8077200" cy="1031875"/>
          </a:xfrm>
        </p:spPr>
        <p:txBody>
          <a:bodyPr/>
          <a:lstStyle/>
          <a:p>
            <a:pPr eaLnBrk="1" hangingPunct="1"/>
            <a:r>
              <a:rPr lang="zh-CN" altLang="en-US" sz="4400" smtClean="0">
                <a:latin typeface="Adobe 黑体 Std R" charset="-122"/>
                <a:ea typeface="Adobe 黑体 Std R" charset="-122"/>
              </a:rPr>
              <a:t>佳美迅市场定位</a:t>
            </a:r>
            <a:endParaRPr lang="en-US" altLang="zh-CN" sz="4400" smtClean="0">
              <a:latin typeface="Adobe 黑体 Std R" charset="-122"/>
              <a:ea typeface="Adobe 黑体 Std R" charset="-122"/>
            </a:endParaRPr>
          </a:p>
        </p:txBody>
      </p:sp>
      <p:pic>
        <p:nvPicPr>
          <p:cNvPr id="15363" name="Picture 26" descr="RHUB_NEW_LOGO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57875"/>
            <a:ext cx="1155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62475" y="3203575"/>
            <a:ext cx="13382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 sz="2200">
                <a:solidFill>
                  <a:srgbClr val="595959"/>
                </a:solidFill>
                <a:latin typeface="Calisto MT" panose="02040603050505030304" pitchFamily="18" charset="0"/>
              </a:defRPr>
            </a:lvl1pPr>
            <a:lvl2pPr marL="685800" indent="-336550">
              <a:spcBef>
                <a:spcPts val="600"/>
              </a:spcBef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 sz="2000">
                <a:solidFill>
                  <a:srgbClr val="595959"/>
                </a:solidFill>
                <a:latin typeface="Calisto MT" panose="02040603050505030304" pitchFamily="18" charset="0"/>
              </a:defRPr>
            </a:lvl2pPr>
            <a:lvl3pPr marL="1035050" indent="-349250">
              <a:spcBef>
                <a:spcPts val="6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3pPr>
            <a:lvl4pPr indent="-336550">
              <a:spcBef>
                <a:spcPts val="600"/>
              </a:spcBef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4pPr>
            <a:lvl5pPr marL="1720850" indent="-349250">
              <a:spcBef>
                <a:spcPts val="6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5pPr>
            <a:lvl6pPr marL="2178050" indent="-34925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6pPr>
            <a:lvl7pPr marL="2635250" indent="-34925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7pPr>
            <a:lvl8pPr marL="3092450" indent="-34925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8pPr>
            <a:lvl9pPr marL="3549650" indent="-34925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2800" b="1">
              <a:solidFill>
                <a:schemeClr val="accent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2800" b="1">
              <a:solidFill>
                <a:schemeClr val="accent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 b="1">
              <a:solidFill>
                <a:schemeClr val="accent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087688" y="1223963"/>
            <a:ext cx="2947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会议系统 </a:t>
            </a:r>
            <a:endParaRPr lang="zh-CN" altLang="en-US" sz="2800" dirty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88950" y="2770188"/>
            <a:ext cx="294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sz="2400" b="1" dirty="0">
                <a:solidFill>
                  <a:srgbClr val="0A3363"/>
                </a:solidFill>
                <a:ea typeface="SimSun" pitchFamily="2" charset="-122"/>
              </a:rPr>
              <a:t>电话会议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087688" y="2770188"/>
            <a:ext cx="2947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sz="2400" b="1">
                <a:solidFill>
                  <a:srgbClr val="0A3363"/>
                </a:solidFill>
                <a:ea typeface="SimSun" pitchFamily="2" charset="-122"/>
              </a:rPr>
              <a:t>数据会议</a:t>
            </a:r>
          </a:p>
          <a:p>
            <a:pPr algn="ctr" eaLnBrk="1" hangingPunct="1">
              <a:defRPr/>
            </a:pPr>
            <a:r>
              <a:rPr lang="zh-CN" altLang="en-US" sz="2400" b="1">
                <a:solidFill>
                  <a:srgbClr val="0A3363"/>
                </a:solidFill>
                <a:ea typeface="SimSun" pitchFamily="2" charset="-122"/>
              </a:rPr>
              <a:t>或称  网络会议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581650" y="2746375"/>
            <a:ext cx="294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sz="2400" b="1" dirty="0">
                <a:solidFill>
                  <a:srgbClr val="0A3363"/>
                </a:solidFill>
                <a:ea typeface="SimSun" pitchFamily="2" charset="-122"/>
              </a:rPr>
              <a:t>视频会议</a:t>
            </a: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2027238" y="2149475"/>
            <a:ext cx="515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2027238" y="2174875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>
            <a:off x="4562475" y="1681163"/>
            <a:ext cx="0" cy="108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6" name="Line 14"/>
          <p:cNvSpPr>
            <a:spLocks noChangeShapeType="1"/>
          </p:cNvSpPr>
          <p:nvPr/>
        </p:nvSpPr>
        <p:spPr bwMode="auto">
          <a:xfrm>
            <a:off x="7183438" y="2174875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88950" y="3363913"/>
            <a:ext cx="2947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 smtClean="0">
                <a:solidFill>
                  <a:schemeClr val="accent2"/>
                </a:solidFill>
                <a:ea typeface="SimSun" pitchFamily="2" charset="-122"/>
              </a:rPr>
              <a:t>Avaya</a:t>
            </a:r>
            <a:endParaRPr lang="en-US" altLang="zh-CN" sz="2000" b="1" dirty="0">
              <a:solidFill>
                <a:schemeClr val="accent2"/>
              </a:solidFill>
              <a:ea typeface="SimSun" pitchFamily="2" charset="-122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708650" y="3287713"/>
            <a:ext cx="2947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 smtClean="0">
                <a:solidFill>
                  <a:schemeClr val="accent2"/>
                </a:solidFill>
                <a:ea typeface="SimSun" pitchFamily="2" charset="-122"/>
              </a:rPr>
              <a:t>Polycom</a:t>
            </a:r>
            <a:endParaRPr lang="en-US" altLang="zh-CN" sz="2000" b="1" dirty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>
            <a:off x="3087688" y="4251325"/>
            <a:ext cx="2947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>
            <a:off x="4562475" y="3821113"/>
            <a:ext cx="0" cy="842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1" name="Line 19"/>
          <p:cNvSpPr>
            <a:spLocks noChangeShapeType="1"/>
          </p:cNvSpPr>
          <p:nvPr/>
        </p:nvSpPr>
        <p:spPr bwMode="auto">
          <a:xfrm>
            <a:off x="3087688" y="4251325"/>
            <a:ext cx="0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>
            <a:off x="6035675" y="4251325"/>
            <a:ext cx="0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2108200" y="4829175"/>
            <a:ext cx="195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>
                <a:solidFill>
                  <a:srgbClr val="0A3363"/>
                </a:solidFill>
                <a:ea typeface="SimSun" pitchFamily="2" charset="-122"/>
              </a:rPr>
              <a:t>SaaS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582988" y="4829175"/>
            <a:ext cx="195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sz="2400" b="1">
                <a:solidFill>
                  <a:srgbClr val="0A3363"/>
                </a:solidFill>
                <a:ea typeface="SimSun" pitchFamily="2" charset="-122"/>
              </a:rPr>
              <a:t>软件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027238" y="5403850"/>
            <a:ext cx="1970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 smtClean="0">
                <a:solidFill>
                  <a:schemeClr val="accent2"/>
                </a:solidFill>
                <a:ea typeface="SimSun" pitchFamily="2" charset="-122"/>
              </a:rPr>
              <a:t>WebEx</a:t>
            </a:r>
            <a:endParaRPr lang="en-US" altLang="zh-CN" sz="2000" b="1" dirty="0">
              <a:solidFill>
                <a:schemeClr val="accent2"/>
              </a:solidFill>
              <a:ea typeface="SimSun" pitchFamily="2" charset="-122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3621088" y="5403850"/>
            <a:ext cx="196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 smtClean="0">
                <a:solidFill>
                  <a:schemeClr val="accent2"/>
                </a:solidFill>
                <a:ea typeface="SimSun" pitchFamily="2" charset="-122"/>
              </a:rPr>
              <a:t>Lync</a:t>
            </a:r>
            <a:endParaRPr lang="en-US" altLang="zh-CN" sz="2000" b="1" dirty="0">
              <a:solidFill>
                <a:schemeClr val="accent2"/>
              </a:solidFill>
              <a:ea typeface="SimSun" pitchFamily="2" charset="-122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231607" y="4457700"/>
            <a:ext cx="1783556" cy="1655717"/>
          </a:xfrm>
          <a:prstGeom prst="ellipse">
            <a:avLst/>
          </a:prstGeom>
          <a:gradFill>
            <a:gsLst>
              <a:gs pos="0">
                <a:schemeClr val="accent1">
                  <a:tint val="50000"/>
                  <a:shade val="100000"/>
                  <a:alpha val="100000"/>
                  <a:satMod val="15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shade val="90000"/>
                  <a:satMod val="110000"/>
                </a:schemeClr>
              </a:gs>
            </a:gsLst>
          </a:gradFill>
          <a:effectLst>
            <a:glow rad="228600">
              <a:schemeClr val="accent1">
                <a:alpha val="40000"/>
              </a:schemeClr>
            </a:glow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extrusionH="76200" prstMaterial="softEdge">
            <a:bevelT prst="relaxedInset"/>
            <a:bevelB prst="relaxedInset"/>
            <a:extrusionClr>
              <a:schemeClr val="accent5">
                <a:lumMod val="75000"/>
              </a:schemeClr>
            </a:extrusion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>
            <a:off x="6035675" y="4251325"/>
            <a:ext cx="0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5056188" y="4829175"/>
            <a:ext cx="195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546100">
              <a:schemeClr val="accent1">
                <a:alpha val="32000"/>
              </a:schemeClr>
            </a:glow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  <a:softEdge rad="800100"/>
          </a:effec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服务器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5450614" y="5403850"/>
            <a:ext cx="13290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1">
                <a:alpha val="52000"/>
              </a:schemeClr>
            </a:glow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sto MT" pitchFamily="18" charset="0"/>
                <a:ea typeface="+mn-ea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R-HUB</a:t>
            </a:r>
            <a:endParaRPr lang="en-US" altLang="zh-CN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190500" y="180975"/>
            <a:ext cx="8458200" cy="641350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zh-CN" altLang="en-US" sz="3600" dirty="0" smtClean="0">
                <a:solidFill>
                  <a:schemeClr val="bg1"/>
                </a:solidFill>
                <a:latin typeface="Adobe 黑体 Std R" charset="-122"/>
                <a:ea typeface="Adobe 黑体 Std R" charset="-122"/>
              </a:rPr>
              <a:t>六合一融合会议与远程协助服务器</a:t>
            </a:r>
            <a:endParaRPr lang="en-US" altLang="zh-CN" sz="3600" dirty="0" smtClean="0">
              <a:solidFill>
                <a:schemeClr val="bg1"/>
              </a:solidFill>
              <a:latin typeface="Adobe 黑体 Std R" charset="-122"/>
              <a:ea typeface="Adobe 黑体 Std R" charset="-122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371600" y="4267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 sz="2200">
                <a:solidFill>
                  <a:srgbClr val="595959"/>
                </a:solidFill>
                <a:latin typeface="Calisto MT" panose="02040603050505030304" pitchFamily="18" charset="0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 sz="2000">
                <a:solidFill>
                  <a:srgbClr val="595959"/>
                </a:solidFill>
                <a:latin typeface="Calisto MT" panose="02040603050505030304" pitchFamily="18" charset="0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endParaRPr lang="en-US" altLang="zh-CN" sz="2800">
              <a:solidFill>
                <a:schemeClr val="tx1"/>
              </a:solidFill>
              <a:ea typeface="SimSun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endParaRPr lang="en-US" altLang="zh-CN" sz="280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681538" y="3429000"/>
            <a:ext cx="13382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 sz="2200">
                <a:solidFill>
                  <a:srgbClr val="595959"/>
                </a:solidFill>
                <a:latin typeface="Calisto MT" panose="02040603050505030304" pitchFamily="18" charset="0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 sz="2000">
                <a:solidFill>
                  <a:srgbClr val="595959"/>
                </a:solidFill>
                <a:latin typeface="Calisto MT" panose="02040603050505030304" pitchFamily="18" charset="0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2800" b="1">
              <a:solidFill>
                <a:schemeClr val="accent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2800" b="1">
              <a:solidFill>
                <a:schemeClr val="accent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 b="1">
              <a:solidFill>
                <a:schemeClr val="accent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44588" y="1346200"/>
            <a:ext cx="7504112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融合会议：</a:t>
            </a:r>
            <a:endParaRPr lang="en-US" altLang="zh-CN" sz="2800" b="1" dirty="0" smtClean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eaLnBrk="1" hangingPunct="1">
              <a:lnSpc>
                <a:spcPct val="85000"/>
              </a:lnSpc>
              <a:defRPr/>
            </a:pPr>
            <a:endParaRPr lang="zh-CN" altLang="en-US" sz="2400" b="1" u="sng" dirty="0" smtClean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2400" b="1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  1. </a:t>
            </a:r>
            <a:r>
              <a:rPr lang="zh-CN" altLang="en-US" sz="2400" b="1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网络会议 </a:t>
            </a:r>
            <a:r>
              <a:rPr lang="en-US" altLang="zh-CN" sz="20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--  </a:t>
            </a:r>
            <a:r>
              <a:rPr lang="zh-CN" altLang="en-US" sz="20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进行销售演示、产品展示和互动协作</a:t>
            </a:r>
            <a:endParaRPr lang="en-US" altLang="zh-CN" sz="2000" dirty="0" smtClean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zh-CN" altLang="en-US" sz="2000" dirty="0" smtClean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2400" b="1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  2. </a:t>
            </a:r>
            <a:r>
              <a:rPr lang="zh-CN" altLang="en-US" sz="2400" b="1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视频会议 </a:t>
            </a:r>
            <a:r>
              <a:rPr lang="en-US" altLang="zh-CN" sz="20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--  30</a:t>
            </a:r>
            <a:r>
              <a:rPr lang="zh-CN" altLang="en-US" sz="20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方摄像头网络视频会议</a:t>
            </a:r>
            <a:endParaRPr lang="en-US" altLang="zh-CN" sz="2000" dirty="0" smtClean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zh-CN" altLang="en-US" sz="2000" dirty="0" smtClean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2400" b="1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  3. </a:t>
            </a:r>
            <a:r>
              <a:rPr lang="zh-CN" altLang="en-US" sz="2400" b="1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电话会议 </a:t>
            </a:r>
            <a:r>
              <a:rPr lang="en-US" altLang="zh-CN" sz="20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--  VoIP &amp; PSTN </a:t>
            </a:r>
            <a:r>
              <a:rPr lang="zh-CN" altLang="en-US" sz="20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融合电话会议</a:t>
            </a:r>
            <a:endParaRPr lang="en-US" altLang="zh-CN" sz="2000" dirty="0" smtClean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zh-CN" sz="2400" b="1" dirty="0" smtClean="0">
              <a:solidFill>
                <a:srgbClr val="0A3363"/>
              </a:solidFill>
              <a:latin typeface="Adobe 黑体 Std R" charset="-122"/>
              <a:ea typeface="Adobe 黑体 Std R"/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altLang="zh-CN" sz="2400" b="1" dirty="0" smtClean="0">
                <a:solidFill>
                  <a:srgbClr val="0A3363"/>
                </a:solidFill>
                <a:latin typeface="Adobe 黑体 Std R" charset="-122"/>
                <a:ea typeface="Adobe 黑体 Std R"/>
              </a:rPr>
              <a:t>  4. </a:t>
            </a:r>
            <a:r>
              <a:rPr lang="zh-CN" altLang="en-US" sz="2400" b="1" dirty="0" smtClean="0">
                <a:solidFill>
                  <a:srgbClr val="0A3363"/>
                </a:solidFill>
                <a:latin typeface="Adobe 黑体 Std R" charset="-122"/>
                <a:ea typeface="Adobe 黑体 Std R"/>
              </a:rPr>
              <a:t>网络研讨会 </a:t>
            </a:r>
            <a:r>
              <a:rPr lang="en-US" altLang="zh-CN" sz="20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-- </a:t>
            </a:r>
            <a:r>
              <a:rPr lang="zh-CN" altLang="en-US" sz="20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无需任何下载的网络研讨会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zh-CN" sz="2400" b="1" dirty="0" smtClean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zh-CN" altLang="en-US" sz="2800" b="1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远程协助：</a:t>
            </a:r>
            <a:endParaRPr lang="en-US" altLang="zh-CN" sz="2800" b="1" dirty="0" smtClean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2400" b="1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2400" b="1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  5.</a:t>
            </a:r>
            <a:r>
              <a:rPr lang="zh-CN" altLang="en-US" sz="2400" b="1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 远程协助 </a:t>
            </a:r>
            <a:r>
              <a:rPr lang="en-US" altLang="zh-CN" sz="20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--  </a:t>
            </a:r>
            <a:r>
              <a:rPr lang="zh-CN" altLang="en-US" sz="20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远程支持</a:t>
            </a:r>
            <a:r>
              <a:rPr lang="en-US" altLang="zh-CN" sz="20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PC</a:t>
            </a:r>
            <a:r>
              <a:rPr lang="zh-CN" altLang="en-US" sz="20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和</a:t>
            </a:r>
            <a:r>
              <a:rPr lang="en-US" altLang="zh-CN" sz="20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Mac</a:t>
            </a:r>
            <a:r>
              <a:rPr lang="zh-CN" altLang="en-US" sz="20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计算机</a:t>
            </a:r>
            <a:endParaRPr lang="en-US" altLang="zh-CN" sz="2000" dirty="0" smtClean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zh-CN" altLang="en-US" sz="2000" dirty="0" smtClean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2400" b="1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  6. </a:t>
            </a:r>
            <a:r>
              <a:rPr lang="zh-CN" altLang="en-US" sz="2400" b="1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远程控制 </a:t>
            </a:r>
            <a:r>
              <a:rPr lang="en-US" altLang="zh-CN" sz="20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--  </a:t>
            </a:r>
            <a:r>
              <a:rPr lang="zh-CN" altLang="en-US" sz="20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远程访问办公室或家中计算机</a:t>
            </a:r>
            <a:endParaRPr lang="en-US" altLang="zh-CN" sz="2000" dirty="0" smtClean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zh-CN" sz="2000" dirty="0" smtClean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zh-CN" sz="2000" dirty="0" smtClean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</p:txBody>
      </p:sp>
      <p:pic>
        <p:nvPicPr>
          <p:cNvPr id="16390" name="Picture 26" descr="RHUB_NEW_LOGO_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57875"/>
            <a:ext cx="1155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031875"/>
          </a:xfrm>
        </p:spPr>
        <p:txBody>
          <a:bodyPr/>
          <a:lstStyle/>
          <a:p>
            <a:pPr eaLnBrk="1" hangingPunct="1"/>
            <a:r>
              <a:rPr lang="zh-CN" altLang="en-US" sz="4000" smtClean="0">
                <a:latin typeface="Adobe 黑体 Std R" charset="-122"/>
                <a:ea typeface="Adobe 黑体 Std R" charset="-122"/>
              </a:rPr>
              <a:t>跨部门实时协同办公</a:t>
            </a:r>
            <a:endParaRPr lang="en-US" altLang="zh-CN" sz="4000" smtClean="0">
              <a:latin typeface="Adobe 黑体 Std R" charset="-122"/>
              <a:ea typeface="Adobe 黑体 Std R" charset="-122"/>
            </a:endParaRPr>
          </a:p>
        </p:txBody>
      </p:sp>
      <p:pic>
        <p:nvPicPr>
          <p:cNvPr id="24579" name="Picture 26" descr="RHUB_NEW_LOGO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57875"/>
            <a:ext cx="1155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http://www.rhubcom.cn/c5/images/departmental-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588" y="1273175"/>
            <a:ext cx="10710863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314325" y="112713"/>
            <a:ext cx="8458200" cy="769937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zh-CN" altLang="en-US" sz="4400" smtClean="0">
                <a:solidFill>
                  <a:schemeClr val="bg1"/>
                </a:solidFill>
                <a:latin typeface="Adobe 黑体 Std R" charset="-122"/>
                <a:ea typeface="Adobe 黑体 Std R" charset="-122"/>
              </a:rPr>
              <a:t>独享，内部或云部署</a:t>
            </a:r>
            <a:endParaRPr lang="en-US" altLang="zh-CN" sz="4400" smtClean="0">
              <a:solidFill>
                <a:schemeClr val="bg1"/>
              </a:solidFill>
              <a:latin typeface="Adobe 黑体 Std R" charset="-122"/>
              <a:ea typeface="Adobe 黑体 Std R" charset="-122"/>
            </a:endParaRPr>
          </a:p>
        </p:txBody>
      </p:sp>
      <p:pic>
        <p:nvPicPr>
          <p:cNvPr id="22531" name="Picture 26" descr="RHUB_NEW_LOGO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72163"/>
            <a:ext cx="11557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http://www.rhubcom.cn/c5/images/on-premi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097674"/>
            <a:ext cx="600075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750627" y="3733800"/>
            <a:ext cx="823078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 sz="2200">
                <a:solidFill>
                  <a:srgbClr val="595959"/>
                </a:solidFill>
                <a:latin typeface="Calisto MT" panose="02040603050505030304" pitchFamily="18" charset="0"/>
              </a:defRPr>
            </a:lvl1pPr>
            <a:lvl2pPr marL="803275" indent="-342900">
              <a:spcBef>
                <a:spcPts val="600"/>
              </a:spcBef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 sz="2000">
                <a:solidFill>
                  <a:srgbClr val="595959"/>
                </a:solidFill>
                <a:latin typeface="Calisto MT" panose="02040603050505030304" pitchFamily="18" charset="0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>
                <a:srgbClr val="0A3363"/>
              </a:buClr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无</a:t>
            </a:r>
            <a:r>
              <a:rPr lang="zh-CN" altLang="en-US" sz="2800" dirty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第三方监视，无数据安全风</a:t>
            </a:r>
            <a:r>
              <a:rPr lang="zh-CN" altLang="en-US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险</a:t>
            </a:r>
            <a:endParaRPr lang="en-US" altLang="zh-CN" sz="2800" dirty="0" smtClean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>
                <a:srgbClr val="0A3363"/>
              </a:buClr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瘦服务器，最少</a:t>
            </a:r>
            <a:r>
              <a:rPr lang="en-US" altLang="zh-CN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CPU</a:t>
            </a:r>
            <a:r>
              <a:rPr lang="zh-CN" altLang="en-US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消耗（平均</a:t>
            </a:r>
            <a:r>
              <a:rPr lang="en-US" altLang="zh-CN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1</a:t>
            </a:r>
            <a:r>
              <a:rPr lang="zh-CN" altLang="en-US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％），</a:t>
            </a:r>
            <a:r>
              <a:rPr lang="en-US" altLang="zh-CN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40MB RAM, 50MB</a:t>
            </a:r>
            <a:r>
              <a:rPr lang="zh-CN" altLang="en-US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硬盘</a:t>
            </a:r>
            <a:r>
              <a:rPr lang="en-US" altLang="zh-CN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,</a:t>
            </a:r>
            <a:r>
              <a:rPr lang="zh-CN" altLang="en-US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降低云部署成本 </a:t>
            </a:r>
            <a:endParaRPr lang="en-US" altLang="zh-CN" sz="2800" dirty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314325" y="112713"/>
            <a:ext cx="8458200" cy="769937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zh-CN" altLang="en-US" sz="4400" dirty="0" smtClean="0">
                <a:solidFill>
                  <a:schemeClr val="bg1"/>
                </a:solidFill>
                <a:latin typeface="Adobe 黑体 Std R" charset="-122"/>
                <a:ea typeface="Adobe 黑体 Std R" charset="-122"/>
              </a:rPr>
              <a:t>集成，集群部署（</a:t>
            </a:r>
            <a:r>
              <a:rPr lang="en-US" altLang="zh-CN" sz="4400" dirty="0" smtClean="0">
                <a:solidFill>
                  <a:schemeClr val="bg1"/>
                </a:solidFill>
                <a:latin typeface="Adobe 黑体 Std R" charset="-122"/>
                <a:ea typeface="Adobe 黑体 Std R" charset="-122"/>
              </a:rPr>
              <a:t>HAC</a:t>
            </a:r>
            <a:r>
              <a:rPr lang="zh-CN" altLang="en-US" sz="4400" dirty="0" smtClean="0">
                <a:solidFill>
                  <a:schemeClr val="bg1"/>
                </a:solidFill>
                <a:latin typeface="Adobe 黑体 Std R" charset="-122"/>
                <a:ea typeface="Adobe 黑体 Std R" charset="-122"/>
              </a:rPr>
              <a:t>）</a:t>
            </a:r>
            <a:endParaRPr lang="en-US" altLang="zh-CN" sz="4400" dirty="0" smtClean="0">
              <a:solidFill>
                <a:schemeClr val="bg1"/>
              </a:solidFill>
              <a:latin typeface="Adobe 黑体 Std R" charset="-122"/>
              <a:ea typeface="Adobe 黑体 Std R" charset="-122"/>
            </a:endParaRPr>
          </a:p>
        </p:txBody>
      </p:sp>
      <p:pic>
        <p:nvPicPr>
          <p:cNvPr id="22531" name="Picture 26" descr="RHUB_NEW_LOGO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72163"/>
            <a:ext cx="11557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1057275" y="1403350"/>
            <a:ext cx="7715250" cy="229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 sz="2200">
                <a:solidFill>
                  <a:srgbClr val="595959"/>
                </a:solidFill>
                <a:latin typeface="Calisto MT" panose="02040603050505030304" pitchFamily="18" charset="0"/>
              </a:defRPr>
            </a:lvl1pPr>
            <a:lvl2pPr marL="803275" indent="-342900">
              <a:spcBef>
                <a:spcPts val="600"/>
              </a:spcBef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 sz="2000">
                <a:solidFill>
                  <a:srgbClr val="595959"/>
                </a:solidFill>
                <a:latin typeface="Calisto MT" panose="02040603050505030304" pitchFamily="18" charset="0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>
                <a:srgbClr val="0A3363"/>
              </a:buClr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集成：</a:t>
            </a:r>
            <a:r>
              <a:rPr lang="en-US" altLang="zh-CN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LDAP</a:t>
            </a:r>
            <a:r>
              <a:rPr lang="zh-CN" altLang="en-US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，</a:t>
            </a:r>
            <a:r>
              <a:rPr lang="en-US" altLang="zh-CN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PBX</a:t>
            </a:r>
            <a:r>
              <a:rPr lang="zh-CN" altLang="en-US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，</a:t>
            </a:r>
            <a:r>
              <a:rPr lang="en-US" altLang="zh-CN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CRM</a:t>
            </a:r>
            <a:r>
              <a:rPr lang="zh-CN" altLang="en-US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，网页</a:t>
            </a:r>
            <a:r>
              <a:rPr lang="en-US" altLang="zh-CN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,</a:t>
            </a:r>
            <a:r>
              <a:rPr lang="zh-CN" altLang="en-US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等</a:t>
            </a:r>
            <a:endParaRPr lang="en-US" altLang="zh-CN" sz="2800" dirty="0" smtClean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>
                <a:srgbClr val="0A3363"/>
              </a:buClr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品牌推广</a:t>
            </a:r>
            <a:endParaRPr lang="en-US" altLang="zh-CN" sz="2800" dirty="0" smtClean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>
                <a:srgbClr val="0A3363"/>
              </a:buClr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7</a:t>
            </a:r>
            <a:r>
              <a:rPr lang="zh-CN" altLang="en-US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ｘ</a:t>
            </a:r>
            <a:r>
              <a:rPr lang="en-US" altLang="zh-CN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24</a:t>
            </a:r>
            <a:r>
              <a:rPr lang="zh-CN" altLang="en-US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小时不间断运行，集群部署（</a:t>
            </a:r>
            <a:r>
              <a:rPr lang="en-US" altLang="zh-CN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HAC</a:t>
            </a:r>
            <a:r>
              <a:rPr lang="zh-CN" altLang="en-US" sz="2800" dirty="0" smtClean="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）</a:t>
            </a:r>
            <a:endParaRPr lang="en-US" altLang="zh-CN" sz="2800" dirty="0" smtClean="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</p:txBody>
      </p:sp>
      <p:pic>
        <p:nvPicPr>
          <p:cNvPr id="50180" name="Picture 4" descr="http://www.rhubcom.cn/c5/images/back-up-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75" y="3556143"/>
            <a:ext cx="6542425" cy="231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7527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031875"/>
          </a:xfrm>
        </p:spPr>
        <p:txBody>
          <a:bodyPr/>
          <a:lstStyle/>
          <a:p>
            <a:pPr eaLnBrk="1" hangingPunct="1"/>
            <a:r>
              <a:rPr lang="zh-CN" altLang="en-US" sz="4000" dirty="0" smtClean="0">
                <a:latin typeface="Adobe 黑体 Std R" charset="-122"/>
                <a:ea typeface="Adobe 黑体 Std R" charset="-122"/>
              </a:rPr>
              <a:t>共享许可</a:t>
            </a:r>
            <a:endParaRPr lang="en-US" altLang="zh-CN" sz="4000" dirty="0" smtClean="0">
              <a:latin typeface="Adobe 黑体 Std R" charset="-122"/>
              <a:ea typeface="Adobe 黑体 Std R" charset="-122"/>
            </a:endParaRPr>
          </a:p>
        </p:txBody>
      </p:sp>
      <p:pic>
        <p:nvPicPr>
          <p:cNvPr id="23555" name="Picture 26" descr="RHUB_NEW_LOGO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57875"/>
            <a:ext cx="1155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512888"/>
            <a:ext cx="8685212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314325" y="112713"/>
            <a:ext cx="8458200" cy="769937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zh-CN" altLang="en-US" sz="4400" smtClean="0">
                <a:solidFill>
                  <a:schemeClr val="bg1"/>
                </a:solidFill>
                <a:latin typeface="Adobe 黑体 Std R" charset="-122"/>
                <a:ea typeface="Adobe 黑体 Std R" charset="-122"/>
              </a:rPr>
              <a:t>快速简单</a:t>
            </a:r>
            <a:endParaRPr lang="en-US" altLang="zh-CN" sz="4400" smtClean="0">
              <a:solidFill>
                <a:schemeClr val="bg1"/>
              </a:solidFill>
              <a:latin typeface="Adobe 黑体 Std R" charset="-122"/>
              <a:ea typeface="Adobe 黑体 Std R" charset="-122"/>
            </a:endParaRPr>
          </a:p>
        </p:txBody>
      </p:sp>
      <p:pic>
        <p:nvPicPr>
          <p:cNvPr id="21507" name="Picture 26" descr="RHUB_NEW_LOGO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72163"/>
            <a:ext cx="11557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411288"/>
            <a:ext cx="2325687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3309938" y="1430338"/>
            <a:ext cx="56181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 sz="2200">
                <a:solidFill>
                  <a:srgbClr val="595959"/>
                </a:solidFill>
                <a:latin typeface="Calisto MT" panose="02040603050505030304" pitchFamily="18" charset="0"/>
              </a:defRPr>
            </a:lvl1pPr>
            <a:lvl2pPr marL="803275" indent="-342900">
              <a:spcBef>
                <a:spcPts val="600"/>
              </a:spcBef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 sz="2000">
                <a:solidFill>
                  <a:srgbClr val="595959"/>
                </a:solidFill>
                <a:latin typeface="Calisto MT" panose="02040603050505030304" pitchFamily="18" charset="0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>
                <a:solidFill>
                  <a:srgbClr val="595959"/>
                </a:solidFill>
                <a:latin typeface="Calisto MT" panose="02040603050505030304" pitchFamily="18" charset="0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>
                <a:srgbClr val="0A3363"/>
              </a:buClr>
              <a:buFont typeface="Wingdings" panose="05000000000000000000" pitchFamily="2" charset="2"/>
              <a:buChar char="Ø"/>
            </a:pPr>
            <a:r>
              <a:rPr lang="en-US" altLang="zh-CN" sz="280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20</a:t>
            </a:r>
            <a:r>
              <a:rPr lang="zh-CN" altLang="en-US" sz="280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秒下载参会，无重复下载</a:t>
            </a:r>
            <a:endParaRPr lang="en-US" altLang="zh-CN" sz="280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>
                <a:srgbClr val="0A3363"/>
              </a:buClr>
              <a:buFont typeface="Wingdings" panose="05000000000000000000" pitchFamily="2" charset="2"/>
              <a:buChar char="Ø"/>
            </a:pPr>
            <a:r>
              <a:rPr lang="zh-CN" altLang="en-US" sz="280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无下载参会 </a:t>
            </a:r>
            <a:r>
              <a:rPr lang="en-US" altLang="zh-CN" sz="280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- 100%</a:t>
            </a:r>
            <a:r>
              <a:rPr lang="zh-CN" altLang="en-US" sz="280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参会保证 </a:t>
            </a:r>
            <a:endParaRPr lang="en-US" altLang="zh-CN" sz="280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>
                <a:srgbClr val="0A3363"/>
              </a:buClr>
              <a:buFont typeface="Wingdings" panose="05000000000000000000" pitchFamily="2" charset="2"/>
              <a:buChar char="Ø"/>
            </a:pPr>
            <a:r>
              <a:rPr lang="zh-CN" altLang="en-US" sz="280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业内最流畅屏幕共享</a:t>
            </a:r>
            <a:endParaRPr lang="en-US" altLang="zh-CN" sz="280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>
                <a:srgbClr val="0A3363"/>
              </a:buClr>
              <a:buFont typeface="Wingdings" panose="05000000000000000000" pitchFamily="2" charset="2"/>
              <a:buChar char="Ø"/>
            </a:pPr>
            <a:r>
              <a:rPr lang="zh-CN" altLang="en-US" sz="2800">
                <a:solidFill>
                  <a:srgbClr val="0A3363"/>
                </a:solidFill>
                <a:latin typeface="Adobe 黑体 Std R" charset="-122"/>
                <a:ea typeface="Adobe 黑体 Std R" charset="-122"/>
              </a:rPr>
              <a:t>无需培训</a:t>
            </a:r>
            <a:endParaRPr lang="en-US" altLang="zh-CN" sz="2800">
              <a:solidFill>
                <a:srgbClr val="0A3363"/>
              </a:solidFill>
              <a:latin typeface="Adobe 黑体 Std R" charset="-122"/>
              <a:ea typeface="Adobe 黑体 Std R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1060</TotalTime>
  <Words>517</Words>
  <Application>Microsoft Office PowerPoint</Application>
  <PresentationFormat>On-screen Show (4:3)</PresentationFormat>
  <Paragraphs>66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Adobe 黑体 Std R</vt:lpstr>
      <vt:lpstr>MS PGothic</vt:lpstr>
      <vt:lpstr>SimSun</vt:lpstr>
      <vt:lpstr>Arial</vt:lpstr>
      <vt:lpstr>Calibri</vt:lpstr>
      <vt:lpstr>Calisto MT</vt:lpstr>
      <vt:lpstr>Wingdings</vt:lpstr>
      <vt:lpstr>Genesis</vt:lpstr>
      <vt:lpstr>美国硅谷佳美迅通信技术公司</vt:lpstr>
      <vt:lpstr>佳美迅通讯公司</vt:lpstr>
      <vt:lpstr>佳美迅市场定位</vt:lpstr>
      <vt:lpstr>PowerPoint Presentation</vt:lpstr>
      <vt:lpstr>跨部门实时协同办公</vt:lpstr>
      <vt:lpstr>PowerPoint Presentation</vt:lpstr>
      <vt:lpstr>PowerPoint Presentation</vt:lpstr>
      <vt:lpstr>共享许可</vt:lpstr>
      <vt:lpstr>PowerPoint Presentation</vt:lpstr>
      <vt:lpstr>佳美迅VoIP &amp; PSTN 语音会议</vt:lpstr>
      <vt:lpstr>HD高清，桌面视频会议</vt:lpstr>
      <vt:lpstr>RHUB 客户</vt:lpstr>
      <vt:lpstr>RHUB所获奖项与荣誉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baopeng shang</dc:creator>
  <cp:lastModifiedBy>QA</cp:lastModifiedBy>
  <cp:revision>223</cp:revision>
  <dcterms:created xsi:type="dcterms:W3CDTF">2012-07-02T01:07:33Z</dcterms:created>
  <dcterms:modified xsi:type="dcterms:W3CDTF">2015-04-29T05:24:57Z</dcterms:modified>
</cp:coreProperties>
</file>